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56" r:id="rId2"/>
    <p:sldId id="289" r:id="rId3"/>
    <p:sldId id="288" r:id="rId4"/>
    <p:sldId id="286" r:id="rId5"/>
    <p:sldId id="267" r:id="rId6"/>
    <p:sldId id="266" r:id="rId7"/>
    <p:sldId id="274" r:id="rId8"/>
    <p:sldId id="273" r:id="rId9"/>
    <p:sldId id="270" r:id="rId10"/>
    <p:sldId id="275" r:id="rId11"/>
    <p:sldId id="271" r:id="rId12"/>
    <p:sldId id="284" r:id="rId13"/>
    <p:sldId id="272" r:id="rId14"/>
    <p:sldId id="285" r:id="rId15"/>
    <p:sldId id="282" r:id="rId16"/>
    <p:sldId id="277" r:id="rId17"/>
    <p:sldId id="287" r:id="rId18"/>
    <p:sldId id="279" r:id="rId19"/>
    <p:sldId id="280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4848E1-DCED-4CDC-BE49-BEFF2124CD11}">
          <p14:sldIdLst>
            <p14:sldId id="256"/>
            <p14:sldId id="289"/>
            <p14:sldId id="288"/>
            <p14:sldId id="286"/>
            <p14:sldId id="267"/>
            <p14:sldId id="266"/>
            <p14:sldId id="274"/>
            <p14:sldId id="273"/>
            <p14:sldId id="270"/>
            <p14:sldId id="275"/>
            <p14:sldId id="271"/>
            <p14:sldId id="284"/>
            <p14:sldId id="272"/>
            <p14:sldId id="285"/>
            <p14:sldId id="282"/>
            <p14:sldId id="277"/>
            <p14:sldId id="287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95" d="100"/>
          <a:sy n="95" d="100"/>
        </p:scale>
        <p:origin x="3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E373C8-A900-46FF-BF66-D17DB1662F3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43CB5F-6D97-4221-BB3B-D7529D3C73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There is a column that was called GEOLOCATION that had coordinates. The brackets were removed and the column was split into two to represent LONGITUDE and LATITUDE.  The values were reduced to 2-decimal places</a:t>
          </a:r>
        </a:p>
      </dgm:t>
    </dgm:pt>
    <dgm:pt modelId="{79222BB7-E97C-4929-88FB-AA1C89ED48D7}" type="parTrans" cxnId="{B343B7D6-5A11-4599-91DB-06DC4A7F8EB8}">
      <dgm:prSet/>
      <dgm:spPr/>
      <dgm:t>
        <a:bodyPr/>
        <a:lstStyle/>
        <a:p>
          <a:endParaRPr lang="en-US"/>
        </a:p>
      </dgm:t>
    </dgm:pt>
    <dgm:pt modelId="{4F1ED532-7A91-4426-A62C-783F14C11411}" type="sibTrans" cxnId="{B343B7D6-5A11-4599-91DB-06DC4A7F8EB8}">
      <dgm:prSet/>
      <dgm:spPr/>
      <dgm:t>
        <a:bodyPr/>
        <a:lstStyle/>
        <a:p>
          <a:endParaRPr lang="en-US"/>
        </a:p>
      </dgm:t>
    </dgm:pt>
    <dgm:pt modelId="{2CE4E307-CA68-40B8-919F-779DD9E77B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 the data was filtered and we were left with 25k columns</a:t>
          </a:r>
        </a:p>
      </dgm:t>
    </dgm:pt>
    <dgm:pt modelId="{2A3176A2-3DC7-4190-9CAD-90BEF75EFC90}" type="parTrans" cxnId="{27CFB27D-DF2C-4147-918B-9ACF30B5B4CD}">
      <dgm:prSet/>
      <dgm:spPr/>
      <dgm:t>
        <a:bodyPr/>
        <a:lstStyle/>
        <a:p>
          <a:endParaRPr lang="en-US"/>
        </a:p>
      </dgm:t>
    </dgm:pt>
    <dgm:pt modelId="{E01B3ED9-323F-4EE3-9177-11B2FCD045C4}" type="sibTrans" cxnId="{27CFB27D-DF2C-4147-918B-9ACF30B5B4CD}">
      <dgm:prSet/>
      <dgm:spPr/>
      <dgm:t>
        <a:bodyPr/>
        <a:lstStyle/>
        <a:p>
          <a:endParaRPr lang="en-US"/>
        </a:p>
      </dgm:t>
    </dgm:pt>
    <dgm:pt modelId="{4EC90CB3-313C-4169-87EB-B3B41B557C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everything was done, the clean data was copied to a new sheet</a:t>
          </a:r>
        </a:p>
      </dgm:t>
    </dgm:pt>
    <dgm:pt modelId="{FD070C69-785E-40CD-912B-E69DE0D04517}" type="parTrans" cxnId="{30773F12-35E7-4B34-9E68-EFAE8A54AF9B}">
      <dgm:prSet/>
      <dgm:spPr/>
      <dgm:t>
        <a:bodyPr/>
        <a:lstStyle/>
        <a:p>
          <a:endParaRPr lang="en-US"/>
        </a:p>
      </dgm:t>
    </dgm:pt>
    <dgm:pt modelId="{36A6B54C-88A0-41C0-9827-6B28EB55025C}" type="sibTrans" cxnId="{30773F12-35E7-4B34-9E68-EFAE8A54AF9B}">
      <dgm:prSet/>
      <dgm:spPr/>
      <dgm:t>
        <a:bodyPr/>
        <a:lstStyle/>
        <a:p>
          <a:endParaRPr lang="en-US"/>
        </a:p>
      </dgm:t>
    </dgm:pt>
    <dgm:pt modelId="{367EE265-2E19-43C3-8AED-7C4BAD46A94C}" type="pres">
      <dgm:prSet presAssocID="{F6E373C8-A900-46FF-BF66-D17DB1662F35}" presName="root" presStyleCnt="0">
        <dgm:presLayoutVars>
          <dgm:dir/>
          <dgm:resizeHandles val="exact"/>
        </dgm:presLayoutVars>
      </dgm:prSet>
      <dgm:spPr/>
    </dgm:pt>
    <dgm:pt modelId="{0A1C4D53-BBF7-4FE8-837D-EB0AB9037ED6}" type="pres">
      <dgm:prSet presAssocID="{5B43CB5F-6D97-4221-BB3B-D7529D3C7389}" presName="compNode" presStyleCnt="0"/>
      <dgm:spPr/>
    </dgm:pt>
    <dgm:pt modelId="{02A79EED-5095-498F-8416-36C8F85CCE66}" type="pres">
      <dgm:prSet presAssocID="{5B43CB5F-6D97-4221-BB3B-D7529D3C7389}" presName="bgRect" presStyleLbl="bgShp" presStyleIdx="0" presStyleCnt="3"/>
      <dgm:spPr/>
    </dgm:pt>
    <dgm:pt modelId="{E6C05B55-38F1-4848-9891-12761153A873}" type="pres">
      <dgm:prSet presAssocID="{5B43CB5F-6D97-4221-BB3B-D7529D3C73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57E7CE15-08C1-4192-8DD6-4C12C682CC4E}" type="pres">
      <dgm:prSet presAssocID="{5B43CB5F-6D97-4221-BB3B-D7529D3C7389}" presName="spaceRect" presStyleCnt="0"/>
      <dgm:spPr/>
    </dgm:pt>
    <dgm:pt modelId="{B40A9DCD-07D9-4FAC-93BD-570A43B6987E}" type="pres">
      <dgm:prSet presAssocID="{5B43CB5F-6D97-4221-BB3B-D7529D3C7389}" presName="parTx" presStyleLbl="revTx" presStyleIdx="0" presStyleCnt="3">
        <dgm:presLayoutVars>
          <dgm:chMax val="0"/>
          <dgm:chPref val="0"/>
        </dgm:presLayoutVars>
      </dgm:prSet>
      <dgm:spPr/>
    </dgm:pt>
    <dgm:pt modelId="{5DDF4937-E400-4912-ACF4-58B836E5FF35}" type="pres">
      <dgm:prSet presAssocID="{4F1ED532-7A91-4426-A62C-783F14C11411}" presName="sibTrans" presStyleCnt="0"/>
      <dgm:spPr/>
    </dgm:pt>
    <dgm:pt modelId="{DA2EC361-8C93-479E-A98F-794F6E73CAF5}" type="pres">
      <dgm:prSet presAssocID="{2CE4E307-CA68-40B8-919F-779DD9E77BE3}" presName="compNode" presStyleCnt="0"/>
      <dgm:spPr/>
    </dgm:pt>
    <dgm:pt modelId="{F6A8CB6C-B630-4707-A443-780ADF55BEF9}" type="pres">
      <dgm:prSet presAssocID="{2CE4E307-CA68-40B8-919F-779DD9E77BE3}" presName="bgRect" presStyleLbl="bgShp" presStyleIdx="1" presStyleCnt="3"/>
      <dgm:spPr/>
    </dgm:pt>
    <dgm:pt modelId="{4A2B8842-8EC7-4E90-A67C-36A267794FDC}" type="pres">
      <dgm:prSet presAssocID="{2CE4E307-CA68-40B8-919F-779DD9E77B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42EE4A00-BE9B-44F5-9EE6-DAC9EE686D9D}" type="pres">
      <dgm:prSet presAssocID="{2CE4E307-CA68-40B8-919F-779DD9E77BE3}" presName="spaceRect" presStyleCnt="0"/>
      <dgm:spPr/>
    </dgm:pt>
    <dgm:pt modelId="{B488992E-C2BD-48B1-B892-01515D80C857}" type="pres">
      <dgm:prSet presAssocID="{2CE4E307-CA68-40B8-919F-779DD9E77BE3}" presName="parTx" presStyleLbl="revTx" presStyleIdx="1" presStyleCnt="3">
        <dgm:presLayoutVars>
          <dgm:chMax val="0"/>
          <dgm:chPref val="0"/>
        </dgm:presLayoutVars>
      </dgm:prSet>
      <dgm:spPr/>
    </dgm:pt>
    <dgm:pt modelId="{9EF6013C-F3A2-4309-95F1-28A2BFCC08B5}" type="pres">
      <dgm:prSet presAssocID="{E01B3ED9-323F-4EE3-9177-11B2FCD045C4}" presName="sibTrans" presStyleCnt="0"/>
      <dgm:spPr/>
    </dgm:pt>
    <dgm:pt modelId="{F2EC9A4F-58EA-42FC-B05D-EA47A96A436F}" type="pres">
      <dgm:prSet presAssocID="{4EC90CB3-313C-4169-87EB-B3B41B557C71}" presName="compNode" presStyleCnt="0"/>
      <dgm:spPr/>
    </dgm:pt>
    <dgm:pt modelId="{99A6B621-F729-40A4-AD21-B38547A57032}" type="pres">
      <dgm:prSet presAssocID="{4EC90CB3-313C-4169-87EB-B3B41B557C71}" presName="bgRect" presStyleLbl="bgShp" presStyleIdx="2" presStyleCnt="3"/>
      <dgm:spPr/>
    </dgm:pt>
    <dgm:pt modelId="{D2E5ABC3-8F4F-4724-811F-4B2CD5D17E45}" type="pres">
      <dgm:prSet presAssocID="{4EC90CB3-313C-4169-87EB-B3B41B557C7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41B53CB-87EE-461B-B529-A20420AD67F8}" type="pres">
      <dgm:prSet presAssocID="{4EC90CB3-313C-4169-87EB-B3B41B557C71}" presName="spaceRect" presStyleCnt="0"/>
      <dgm:spPr/>
    </dgm:pt>
    <dgm:pt modelId="{DF4C9F42-4473-459A-85C0-B6080FDAC441}" type="pres">
      <dgm:prSet presAssocID="{4EC90CB3-313C-4169-87EB-B3B41B557C7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0773F12-35E7-4B34-9E68-EFAE8A54AF9B}" srcId="{F6E373C8-A900-46FF-BF66-D17DB1662F35}" destId="{4EC90CB3-313C-4169-87EB-B3B41B557C71}" srcOrd="2" destOrd="0" parTransId="{FD070C69-785E-40CD-912B-E69DE0D04517}" sibTransId="{36A6B54C-88A0-41C0-9827-6B28EB55025C}"/>
    <dgm:cxn modelId="{5EA3F478-783D-438E-BD9C-458EEAA2CA34}" type="presOf" srcId="{4EC90CB3-313C-4169-87EB-B3B41B557C71}" destId="{DF4C9F42-4473-459A-85C0-B6080FDAC441}" srcOrd="0" destOrd="0" presId="urn:microsoft.com/office/officeart/2018/2/layout/IconVerticalSolidList"/>
    <dgm:cxn modelId="{27CFB27D-DF2C-4147-918B-9ACF30B5B4CD}" srcId="{F6E373C8-A900-46FF-BF66-D17DB1662F35}" destId="{2CE4E307-CA68-40B8-919F-779DD9E77BE3}" srcOrd="1" destOrd="0" parTransId="{2A3176A2-3DC7-4190-9CAD-90BEF75EFC90}" sibTransId="{E01B3ED9-323F-4EE3-9177-11B2FCD045C4}"/>
    <dgm:cxn modelId="{FBFC1BA7-D1BD-41B6-BA09-960ADC86EE75}" type="presOf" srcId="{2CE4E307-CA68-40B8-919F-779DD9E77BE3}" destId="{B488992E-C2BD-48B1-B892-01515D80C857}" srcOrd="0" destOrd="0" presId="urn:microsoft.com/office/officeart/2018/2/layout/IconVerticalSolidList"/>
    <dgm:cxn modelId="{3D798DCD-18F3-497D-9623-AEC6DCFAA218}" type="presOf" srcId="{F6E373C8-A900-46FF-BF66-D17DB1662F35}" destId="{367EE265-2E19-43C3-8AED-7C4BAD46A94C}" srcOrd="0" destOrd="0" presId="urn:microsoft.com/office/officeart/2018/2/layout/IconVerticalSolidList"/>
    <dgm:cxn modelId="{BD2D4ACE-D5DF-4651-BE4C-9D8FC49A17C6}" type="presOf" srcId="{5B43CB5F-6D97-4221-BB3B-D7529D3C7389}" destId="{B40A9DCD-07D9-4FAC-93BD-570A43B6987E}" srcOrd="0" destOrd="0" presId="urn:microsoft.com/office/officeart/2018/2/layout/IconVerticalSolidList"/>
    <dgm:cxn modelId="{B343B7D6-5A11-4599-91DB-06DC4A7F8EB8}" srcId="{F6E373C8-A900-46FF-BF66-D17DB1662F35}" destId="{5B43CB5F-6D97-4221-BB3B-D7529D3C7389}" srcOrd="0" destOrd="0" parTransId="{79222BB7-E97C-4929-88FB-AA1C89ED48D7}" sibTransId="{4F1ED532-7A91-4426-A62C-783F14C11411}"/>
    <dgm:cxn modelId="{11D8F51A-49AC-4D6C-A6C5-0510BBD79766}" type="presParOf" srcId="{367EE265-2E19-43C3-8AED-7C4BAD46A94C}" destId="{0A1C4D53-BBF7-4FE8-837D-EB0AB9037ED6}" srcOrd="0" destOrd="0" presId="urn:microsoft.com/office/officeart/2018/2/layout/IconVerticalSolidList"/>
    <dgm:cxn modelId="{A971EAC9-DA19-45A8-AC3D-3AE6B8E61F9C}" type="presParOf" srcId="{0A1C4D53-BBF7-4FE8-837D-EB0AB9037ED6}" destId="{02A79EED-5095-498F-8416-36C8F85CCE66}" srcOrd="0" destOrd="0" presId="urn:microsoft.com/office/officeart/2018/2/layout/IconVerticalSolidList"/>
    <dgm:cxn modelId="{10C920A3-856B-40E8-9C09-88066C9A170F}" type="presParOf" srcId="{0A1C4D53-BBF7-4FE8-837D-EB0AB9037ED6}" destId="{E6C05B55-38F1-4848-9891-12761153A873}" srcOrd="1" destOrd="0" presId="urn:microsoft.com/office/officeart/2018/2/layout/IconVerticalSolidList"/>
    <dgm:cxn modelId="{F11BFE16-F15B-470A-B9A4-D4B6022AA5DA}" type="presParOf" srcId="{0A1C4D53-BBF7-4FE8-837D-EB0AB9037ED6}" destId="{57E7CE15-08C1-4192-8DD6-4C12C682CC4E}" srcOrd="2" destOrd="0" presId="urn:microsoft.com/office/officeart/2018/2/layout/IconVerticalSolidList"/>
    <dgm:cxn modelId="{8AB81CB4-9633-4882-ADCC-DA205C188FC4}" type="presParOf" srcId="{0A1C4D53-BBF7-4FE8-837D-EB0AB9037ED6}" destId="{B40A9DCD-07D9-4FAC-93BD-570A43B6987E}" srcOrd="3" destOrd="0" presId="urn:microsoft.com/office/officeart/2018/2/layout/IconVerticalSolidList"/>
    <dgm:cxn modelId="{8A02ED3C-3E3C-4BDD-B47C-EAADA1C5EC17}" type="presParOf" srcId="{367EE265-2E19-43C3-8AED-7C4BAD46A94C}" destId="{5DDF4937-E400-4912-ACF4-58B836E5FF35}" srcOrd="1" destOrd="0" presId="urn:microsoft.com/office/officeart/2018/2/layout/IconVerticalSolidList"/>
    <dgm:cxn modelId="{52104BEA-C597-4216-9D95-55ECA8CC552E}" type="presParOf" srcId="{367EE265-2E19-43C3-8AED-7C4BAD46A94C}" destId="{DA2EC361-8C93-479E-A98F-794F6E73CAF5}" srcOrd="2" destOrd="0" presId="urn:microsoft.com/office/officeart/2018/2/layout/IconVerticalSolidList"/>
    <dgm:cxn modelId="{24ADF4AD-6E0B-4513-929C-9524FF39CAF5}" type="presParOf" srcId="{DA2EC361-8C93-479E-A98F-794F6E73CAF5}" destId="{F6A8CB6C-B630-4707-A443-780ADF55BEF9}" srcOrd="0" destOrd="0" presId="urn:microsoft.com/office/officeart/2018/2/layout/IconVerticalSolidList"/>
    <dgm:cxn modelId="{057B821B-7829-4891-81F1-A8EF173386C7}" type="presParOf" srcId="{DA2EC361-8C93-479E-A98F-794F6E73CAF5}" destId="{4A2B8842-8EC7-4E90-A67C-36A267794FDC}" srcOrd="1" destOrd="0" presId="urn:microsoft.com/office/officeart/2018/2/layout/IconVerticalSolidList"/>
    <dgm:cxn modelId="{4E95350D-AE4C-4044-821E-3E8314AA0FF6}" type="presParOf" srcId="{DA2EC361-8C93-479E-A98F-794F6E73CAF5}" destId="{42EE4A00-BE9B-44F5-9EE6-DAC9EE686D9D}" srcOrd="2" destOrd="0" presId="urn:microsoft.com/office/officeart/2018/2/layout/IconVerticalSolidList"/>
    <dgm:cxn modelId="{A81E0B6C-8775-4824-8925-3610EBB2CA32}" type="presParOf" srcId="{DA2EC361-8C93-479E-A98F-794F6E73CAF5}" destId="{B488992E-C2BD-48B1-B892-01515D80C857}" srcOrd="3" destOrd="0" presId="urn:microsoft.com/office/officeart/2018/2/layout/IconVerticalSolidList"/>
    <dgm:cxn modelId="{FACDE74C-0A31-4DF6-9C9E-C9B7EDF2A6D4}" type="presParOf" srcId="{367EE265-2E19-43C3-8AED-7C4BAD46A94C}" destId="{9EF6013C-F3A2-4309-95F1-28A2BFCC08B5}" srcOrd="3" destOrd="0" presId="urn:microsoft.com/office/officeart/2018/2/layout/IconVerticalSolidList"/>
    <dgm:cxn modelId="{40428E0E-7F9A-4319-BE42-86A65D6F0A67}" type="presParOf" srcId="{367EE265-2E19-43C3-8AED-7C4BAD46A94C}" destId="{F2EC9A4F-58EA-42FC-B05D-EA47A96A436F}" srcOrd="4" destOrd="0" presId="urn:microsoft.com/office/officeart/2018/2/layout/IconVerticalSolidList"/>
    <dgm:cxn modelId="{3E482B46-0AA7-4DB4-9EB3-CEB2EABDAF1A}" type="presParOf" srcId="{F2EC9A4F-58EA-42FC-B05D-EA47A96A436F}" destId="{99A6B621-F729-40A4-AD21-B38547A57032}" srcOrd="0" destOrd="0" presId="urn:microsoft.com/office/officeart/2018/2/layout/IconVerticalSolidList"/>
    <dgm:cxn modelId="{DF4EC835-997F-46A3-AD70-3B4E2832D30C}" type="presParOf" srcId="{F2EC9A4F-58EA-42FC-B05D-EA47A96A436F}" destId="{D2E5ABC3-8F4F-4724-811F-4B2CD5D17E45}" srcOrd="1" destOrd="0" presId="urn:microsoft.com/office/officeart/2018/2/layout/IconVerticalSolidList"/>
    <dgm:cxn modelId="{F3E658D5-A32D-4579-89DD-4FB7364B03B4}" type="presParOf" srcId="{F2EC9A4F-58EA-42FC-B05D-EA47A96A436F}" destId="{E41B53CB-87EE-461B-B529-A20420AD67F8}" srcOrd="2" destOrd="0" presId="urn:microsoft.com/office/officeart/2018/2/layout/IconVerticalSolidList"/>
    <dgm:cxn modelId="{48FD4280-5086-46CB-AFB7-EFD49D4CE24E}" type="presParOf" srcId="{F2EC9A4F-58EA-42FC-B05D-EA47A96A436F}" destId="{DF4C9F42-4473-459A-85C0-B6080FDAC44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A79EED-5095-498F-8416-36C8F85CCE66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C05B55-38F1-4848-9891-12761153A873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A9DCD-07D9-4FAC-93BD-570A43B6987E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There is a column that was called GEOLOCATION that had coordinates. The brackets were removed and the column was split into two to represent LONGITUDE and LATITUDE.  The values were reduced to 2-decimal places</a:t>
          </a:r>
        </a:p>
      </dsp:txBody>
      <dsp:txXfrm>
        <a:off x="1941716" y="718"/>
        <a:ext cx="4571887" cy="1681139"/>
      </dsp:txXfrm>
    </dsp:sp>
    <dsp:sp modelId="{F6A8CB6C-B630-4707-A443-780ADF55BEF9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B8842-8EC7-4E90-A67C-36A267794FDC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8992E-C2BD-48B1-B892-01515D80C857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All the data was filtered and we were left with 25k columns</a:t>
          </a:r>
        </a:p>
      </dsp:txBody>
      <dsp:txXfrm>
        <a:off x="1941716" y="2102143"/>
        <a:ext cx="4571887" cy="1681139"/>
      </dsp:txXfrm>
    </dsp:sp>
    <dsp:sp modelId="{99A6B621-F729-40A4-AD21-B38547A57032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E5ABC3-8F4F-4724-811F-4B2CD5D17E45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C9F42-4473-459A-85C0-B6080FDAC441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After everything was done, the clean data was copied to a new sheet</a:t>
          </a: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5A91-85C4-4CD7-A074-B08C8EDD1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96E455-A1F8-43B6-8F4D-C2B0D4CCA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35FEA-D4CF-4C32-8830-500D5209E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AB14D-03D4-41CD-9C88-9DA9EB2B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19691-C05A-4EC4-936F-B1E4395EA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56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B7E1-3C5E-452B-A8C6-B0AA29E4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F5C017-AD2C-498B-B720-37C0CB81D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28D8-8E78-4A6A-BFD3-5B91B0DB8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ECBC9-741D-4D7D-B335-D83DFC5EF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09B20-1B9F-4F4A-A7C4-1DD2410C3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8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1BCB65-A6B8-4C49-A3B5-63619A964E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1FF8D-03B4-4921-B465-C581A87AF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938D1-C901-470F-9EB6-A95B60A4E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9D90F-AF75-4029-BF9D-7EAA021E3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84135-1650-4111-9CDD-71A11D67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4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B1BCF-5FF4-4597-93B1-C0E447D5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4B5D8-35D5-4302-A089-503FEC52A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B0EAD-26ED-40DC-BADE-F6E0B8923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182E0-9BED-44C1-8F58-C9135ED46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71C69-E055-4A27-9E92-EA9BE4EBF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98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2877B-A97F-4BF1-A840-164545EA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248E-D5D3-498B-9667-B1437F40A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424E1-0FBB-4184-9A12-215230E3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E58AF-44B3-472E-B65D-385EA49FA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6896B-D715-4D7A-A518-5DB7B206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25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006F-C700-43A6-B273-20E08BB88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E01BE-EE8E-4AA3-9984-58F1837C8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61B39-872F-4796-A76D-26DA6BE58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F2C32-BA6E-43D6-83BC-0498A50BA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6F656-BA76-4F9E-8DA7-54E0E180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B62F9-97E8-4F47-A65F-79F55C40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16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1EA9-5B27-41C9-8B16-DD129F5D6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7EDC7-4CA3-4949-ACCC-9BB1DBF07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70A30-0BEC-4208-AA29-9A5F7FDE4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3D5EF6-6721-43AF-A783-9470A6534F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6C3A0-9AB5-4390-9B69-4486B624D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7740FD-D150-4F9A-8C6A-489E7E75F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4B2E29-9F80-43F8-B741-05FA58CB5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692832-2EEE-4FEC-B9F6-8DE6C3E8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51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269D-21FF-4B51-9CE7-1EE9D24D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AB08AF-1958-4C04-9BA9-B1230A0BA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EEB47-030E-438B-9431-B6ED2985A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3B2A0-1FF7-4257-B283-9EE3A6C58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56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F586AA-4B14-4344-BC8D-D2D0756D3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CA136B-6515-4BB7-9984-D4D20A08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1D0C4-836C-4896-9B9E-D8F4FFBB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6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770A6-520C-4A1F-B603-91BA9E67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1F194-E61D-4B4E-92E2-6325AD207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505732-2994-4C5C-B33B-9A53D6F52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8111A-9ACE-4928-ABDE-B59C3032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44409-5E05-4BC7-B49F-9BD115473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4AB62-246C-4267-8117-C6DFB6C8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8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09C4-BEB7-4985-8BA8-C2454B10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3EFCC1-58A2-472E-A340-753762267A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A5AC5-045C-4637-8539-20FCA8E5D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3CD53-E788-4893-9AC2-542E185CB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A8455-7CDF-4834-8582-0CB091AC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0283E-1E8F-472A-AD86-548CEBAE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5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5BA191-1B98-468E-99C0-FFD0272EC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E8D31-CB77-450E-8FBA-1276B2B00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DE894-8018-4077-A717-137959FA7F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ECF45-AFCF-4228-9996-AE1DB0494F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41270-6637-4C47-B33A-6BC08611C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0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lack-redir.net/link?url=https%3A%2F%2Fgithub.com%2Fk4r573n%2Fleaflet-control-osm-geocod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7">
            <a:extLst>
              <a:ext uri="{FF2B5EF4-FFF2-40B4-BE49-F238E27FC236}">
                <a16:creationId xmlns:a16="http://schemas.microsoft.com/office/drawing/2014/main" id="{4A70F4F6-8761-4016-931A-4535464E4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72CB1-F33D-4F06-9F47-D7B49207B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272" y="954284"/>
            <a:ext cx="10513106" cy="2943432"/>
          </a:xfrm>
        </p:spPr>
        <p:txBody>
          <a:bodyPr>
            <a:normAutofit/>
          </a:bodyPr>
          <a:lstStyle/>
          <a:p>
            <a:pPr algn="l"/>
            <a:r>
              <a:rPr lang="en-US" sz="8000"/>
              <a:t>Visualize me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8D1D07-B3B4-4138-94B2-B99E2CFDCB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3272" y="4262016"/>
            <a:ext cx="10513106" cy="1242688"/>
          </a:xfrm>
        </p:spPr>
        <p:txBody>
          <a:bodyPr anchor="t">
            <a:normAutofit/>
          </a:bodyPr>
          <a:lstStyle/>
          <a:p>
            <a:pPr algn="l"/>
            <a:r>
              <a:rPr lang="en-US" sz="3200"/>
              <a:t>Present by</a:t>
            </a:r>
          </a:p>
          <a:p>
            <a:pPr algn="l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Gredel</a:t>
            </a:r>
            <a:r>
              <a:rPr lang="en-US" sz="3200"/>
              <a:t>, Mohammed, Evans, Kaiser and Maria</a:t>
            </a:r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</p:txBody>
      </p:sp>
      <p:sp>
        <p:nvSpPr>
          <p:cNvPr id="68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11">
            <a:extLst>
              <a:ext uri="{FF2B5EF4-FFF2-40B4-BE49-F238E27FC236}">
                <a16:creationId xmlns:a16="http://schemas.microsoft.com/office/drawing/2014/main" id="{B4C49FD3-CD95-4BA4-8BD3-B4A4C6844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13" name="Rectangle 64">
              <a:extLst>
                <a:ext uri="{FF2B5EF4-FFF2-40B4-BE49-F238E27FC236}">
                  <a16:creationId xmlns:a16="http://schemas.microsoft.com/office/drawing/2014/main" id="{194125EE-68A0-44AF-9565-81EF0F311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47D98E13-5DFC-4FC3-B217-18D7503F2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4">
              <a:extLst>
                <a:ext uri="{FF2B5EF4-FFF2-40B4-BE49-F238E27FC236}">
                  <a16:creationId xmlns:a16="http://schemas.microsoft.com/office/drawing/2014/main" id="{1208B249-52C1-45B2-94CA-7FCF767BD5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66">
              <a:extLst>
                <a:ext uri="{FF2B5EF4-FFF2-40B4-BE49-F238E27FC236}">
                  <a16:creationId xmlns:a16="http://schemas.microsoft.com/office/drawing/2014/main" id="{8E8EC538-BB99-4192-A555-FD23D92C5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64">
              <a:extLst>
                <a:ext uri="{FF2B5EF4-FFF2-40B4-BE49-F238E27FC236}">
                  <a16:creationId xmlns:a16="http://schemas.microsoft.com/office/drawing/2014/main" id="{C818F7CD-D8C3-4B0E-8332-5F5D23675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BA3A1026-C945-44C7-95BC-3BF4551EF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64">
              <a:extLst>
                <a:ext uri="{FF2B5EF4-FFF2-40B4-BE49-F238E27FC236}">
                  <a16:creationId xmlns:a16="http://schemas.microsoft.com/office/drawing/2014/main" id="{E7A2271E-1BF0-4DBF-BDC5-8205DFE2B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FC359C9B-D7DB-4D67-BC20-0ED526C67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64">
              <a:extLst>
                <a:ext uri="{FF2B5EF4-FFF2-40B4-BE49-F238E27FC236}">
                  <a16:creationId xmlns:a16="http://schemas.microsoft.com/office/drawing/2014/main" id="{5DA7CDCF-326D-40F3-9FA1-F6B696E8F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42EAB6A2-C79F-4E11-BA2B-82394503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0409AE1C-32E7-42F0-8174-D8EC28D1D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6D094018-4CC4-4507-BD21-223B12217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4">
              <a:extLst>
                <a:ext uri="{FF2B5EF4-FFF2-40B4-BE49-F238E27FC236}">
                  <a16:creationId xmlns:a16="http://schemas.microsoft.com/office/drawing/2014/main" id="{4971B5B3-87D2-49C1-9AD0-984AF7579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6">
              <a:extLst>
                <a:ext uri="{FF2B5EF4-FFF2-40B4-BE49-F238E27FC236}">
                  <a16:creationId xmlns:a16="http://schemas.microsoft.com/office/drawing/2014/main" id="{7F8CC77F-5D16-46D1-9E76-844D3D54B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3136B198-9314-404B-9B2A-B12F1C81E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3AD2B785-CD5F-4846-8278-FD202F83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3C6BD3BE-D8A5-4561-9641-5F579267C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883722C6-0687-4FBC-924C-022C334B3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50E3342E-EFDF-4EE7-A275-A46FE15FD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02A591D3-77C5-427A-84E7-5040F9C17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ctangle 3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8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6BF92-816A-48C8-B8EB-031013E8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Population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141FBE-45FD-4FAD-B08D-459D48DEB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5183188" y="2053461"/>
            <a:ext cx="6172200" cy="274155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ADF7D-5A94-4538-96BC-039CD5BF3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/>
              <a:t>The data was filtered and renamed for </a:t>
            </a:r>
            <a:r>
              <a:rPr lang="en-US" sz="2800" dirty="0" err="1"/>
              <a:t>PgAdmin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659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C29F1-F139-4CB9-9145-D90B708E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  <a:highlight>
                  <a:srgbClr val="FF00FF"/>
                </a:highlight>
              </a:rPr>
              <a:t>Postgres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FC5EAB2-0E59-4A81-B67A-B1405FFDB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77" r="1" b="1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DF1CC-A8B8-4981-83DF-B79701F8D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46848" y="2516777"/>
            <a:ext cx="3803904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Three tables were created in PgAdmin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/>
              <a:t>Obesity table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/>
              <a:t>Census_data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/>
              <a:t>Cdc_data</a:t>
            </a:r>
          </a:p>
        </p:txBody>
      </p:sp>
    </p:spTree>
    <p:extLst>
      <p:ext uri="{BB962C8B-B14F-4D97-AF65-F5344CB8AC3E}">
        <p14:creationId xmlns:p14="http://schemas.microsoft.com/office/powerpoint/2010/main" val="2491492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626D2-8152-416A-9DBD-751776E18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Flask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EDD817-2AFB-4B3D-8D91-8E675EFC5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883" r="3" b="26322"/>
          <a:stretch/>
        </p:blipFill>
        <p:spPr>
          <a:xfrm>
            <a:off x="841247" y="2516777"/>
            <a:ext cx="9189017" cy="366018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903B8-3D84-452A-8812-491574534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76714" y="2516777"/>
            <a:ext cx="2474035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 err="1"/>
              <a:t>Postgress</a:t>
            </a:r>
            <a:r>
              <a:rPr lang="en-US" sz="2200" dirty="0"/>
              <a:t> is connected to the flask application on python</a:t>
            </a:r>
          </a:p>
        </p:txBody>
      </p:sp>
    </p:spTree>
    <p:extLst>
      <p:ext uri="{BB962C8B-B14F-4D97-AF65-F5344CB8AC3E}">
        <p14:creationId xmlns:p14="http://schemas.microsoft.com/office/powerpoint/2010/main" val="246925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DAD2C-2A04-48FC-888F-BB5DDF59D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Flask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CF7BC-0C66-4C0F-AA2C-1F0FE5D15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Flask app reads data from csv and writes to </a:t>
            </a:r>
            <a:r>
              <a:rPr lang="en-US" sz="2000" dirty="0" err="1"/>
              <a:t>prostgres</a:t>
            </a:r>
            <a:r>
              <a:rPr lang="en-US" sz="2000" dirty="0"/>
              <a:t> database. </a:t>
            </a:r>
          </a:p>
          <a:p>
            <a:r>
              <a:rPr lang="en-US" sz="2000" dirty="0"/>
              <a:t>Heatmap required </a:t>
            </a:r>
            <a:r>
              <a:rPr lang="en-US" sz="2000" dirty="0" err="1"/>
              <a:t>GoeJson</a:t>
            </a:r>
            <a:r>
              <a:rPr lang="en-US" sz="2000" dirty="0"/>
              <a:t>. This is the Code to convert our </a:t>
            </a:r>
            <a:r>
              <a:rPr lang="en-US" sz="2000" dirty="0" err="1"/>
              <a:t>dataframe</a:t>
            </a:r>
            <a:r>
              <a:rPr lang="en-US" sz="2000" dirty="0"/>
              <a:t> to </a:t>
            </a:r>
            <a:r>
              <a:rPr lang="en-US" sz="2000" dirty="0" err="1"/>
              <a:t>geojson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D7D49D-4BED-491A-A69C-B1912D39A2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54297" y="3527463"/>
            <a:ext cx="6894236" cy="232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81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A1EA3-B24E-4C1C-88B3-F128E9CB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100" dirty="0"/>
              <a:t>•	</a:t>
            </a:r>
            <a: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Chose to use </a:t>
            </a:r>
            <a:r>
              <a:rPr lang="en-US" sz="21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</a:t>
            </a:r>
            <a: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our Database </a:t>
            </a:r>
            <a:b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Because of Cross origin issues, we had to render our index from our flask app. </a:t>
            </a:r>
            <a:b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1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471725-5F07-4AB8-A597-C8A653676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228"/>
          <a:stretch/>
        </p:blipFill>
        <p:spPr>
          <a:xfrm>
            <a:off x="828675" y="1825626"/>
            <a:ext cx="105251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44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747C5-E1B2-4B9C-B582-B6B9D01EB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en-US" sz="6600"/>
              <a:t>Heat map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FB3B1-1F40-4288-9369-143F6B3F4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7" y="834887"/>
            <a:ext cx="5343533" cy="4684384"/>
          </a:xfrm>
        </p:spPr>
        <p:txBody>
          <a:bodyPr anchor="ctr">
            <a:normAutofit fontScale="32500" lnSpcReduction="20000"/>
          </a:bodyPr>
          <a:lstStyle/>
          <a:p>
            <a:pPr marL="0" indent="0">
              <a:buNone/>
            </a:pPr>
            <a:endParaRPr lang="en-US" sz="1900" dirty="0"/>
          </a:p>
          <a:p>
            <a:pPr marL="457200" indent="-457200"/>
            <a:r>
              <a:rPr lang="en-US" sz="5500" dirty="0"/>
              <a:t>visualization type is leaflet heatmap with point markers and popup function that shows city name, sample size and obesity percentage</a:t>
            </a:r>
          </a:p>
          <a:p>
            <a:pPr marL="457200" indent="-457200"/>
            <a:r>
              <a:rPr lang="en-US" sz="5500" dirty="0"/>
              <a:t>map has legend with color scale</a:t>
            </a:r>
          </a:p>
          <a:p>
            <a:pPr marL="457200" indent="-457200"/>
            <a:r>
              <a:rPr lang="en-US" sz="5500" dirty="0"/>
              <a:t>data type is </a:t>
            </a:r>
            <a:r>
              <a:rPr lang="en-US" sz="5500" dirty="0" err="1"/>
              <a:t>geojson</a:t>
            </a:r>
            <a:r>
              <a:rPr lang="en-US" sz="5500" dirty="0"/>
              <a:t> file with </a:t>
            </a:r>
            <a:r>
              <a:rPr lang="en-US" sz="5500" dirty="0" err="1"/>
              <a:t>latlng</a:t>
            </a:r>
            <a:r>
              <a:rPr lang="en-US" sz="5500" dirty="0"/>
              <a:t> geometry that converted from </a:t>
            </a:r>
            <a:r>
              <a:rPr lang="en-US" sz="5500" dirty="0" err="1"/>
              <a:t>sql</a:t>
            </a:r>
            <a:r>
              <a:rPr lang="en-US" sz="5500" dirty="0"/>
              <a:t> table.</a:t>
            </a:r>
          </a:p>
          <a:p>
            <a:pPr marL="457200" indent="-457200"/>
            <a:r>
              <a:rPr lang="en-US" sz="5500" dirty="0" err="1"/>
              <a:t>sql</a:t>
            </a:r>
            <a:r>
              <a:rPr lang="en-US" sz="5500" dirty="0"/>
              <a:t> table created from csv data.</a:t>
            </a:r>
          </a:p>
          <a:p>
            <a:pPr marL="457200" indent="-457200"/>
            <a:r>
              <a:rPr lang="en-US" sz="5500" dirty="0"/>
              <a:t>data are filtered in flask app to represent only point with obesity percentage more than or equal to 45 %.</a:t>
            </a:r>
          </a:p>
          <a:p>
            <a:pPr marL="457200" indent="-457200"/>
            <a:r>
              <a:rPr lang="en-US" sz="5500" dirty="0"/>
              <a:t>data loaded from </a:t>
            </a:r>
            <a:r>
              <a:rPr lang="en-US" sz="5500" dirty="0" err="1"/>
              <a:t>api</a:t>
            </a:r>
            <a:r>
              <a:rPr lang="en-US" sz="5500" dirty="0"/>
              <a:t> using pandas flask app route</a:t>
            </a:r>
          </a:p>
          <a:p>
            <a:pPr marL="457200" indent="-457200"/>
            <a:r>
              <a:rPr lang="en-US" sz="5500" dirty="0"/>
              <a:t>we used a plugin in our heat map from link </a:t>
            </a:r>
            <a:r>
              <a:rPr lang="en-US" sz="5500" dirty="0">
                <a:hlinkClick r:id="rId2"/>
              </a:rPr>
              <a:t>https://github.com/k4r573n/leaflet-control-osm-geocoder</a:t>
            </a:r>
            <a:r>
              <a:rPr lang="en-US" sz="5500" dirty="0"/>
              <a:t> it is a leaflet control geocoder that uses the Open street Map geocoder to locate places.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996394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5BF768-9AB1-42BB-BB63-66FFE2A1D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367"/>
            <a:ext cx="12192000" cy="67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70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F4B34-12DF-4F59-A9E5-F5C5B4FAA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450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85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6E480-7F9B-4525-86CD-FAAC5BDEC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820E9-FA64-4C97-AD78-0199C5FE6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visual studio code to create code for the website of the company</a:t>
            </a:r>
          </a:p>
          <a:p>
            <a:r>
              <a:rPr lang="en-US" dirty="0"/>
              <a:t>We also  created a JavaScript file  that was used for visualization which is a bar graph</a:t>
            </a:r>
          </a:p>
        </p:txBody>
      </p:sp>
    </p:spTree>
    <p:extLst>
      <p:ext uri="{BB962C8B-B14F-4D97-AF65-F5344CB8AC3E}">
        <p14:creationId xmlns:p14="http://schemas.microsoft.com/office/powerpoint/2010/main" val="2266702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E414AB-58B5-416A-8BA0-5F1C6317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4982816"/>
            <a:ext cx="10071536" cy="10999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Index.html and LineChart.js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23198F5-85DD-46DA-9579-E5A5B2AAD3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7196" r="-3" b="156"/>
          <a:stretch/>
        </p:blipFill>
        <p:spPr>
          <a:xfrm>
            <a:off x="225272" y="899618"/>
            <a:ext cx="5065776" cy="3460347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5336E80-1A61-4713-A1D8-372C771AD6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08940" y="463826"/>
            <a:ext cx="5072312" cy="46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33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6C78D-38E1-4C4B-8537-0BF22D32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13DD2-B0DF-489F-8F4B-291D63908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employer is looking to expand their marketing efforts for their wellness/weight loss product line.  We as employees have been tasked with providing an interactive html to provide insight for cities within the United States that have a high adult obesity rate.  To accomplish our goals, we will retrieve data from the following website through reading their CSV or JSON file.  The data will be transformed in a </a:t>
            </a:r>
            <a:r>
              <a:rPr lang="en-US" dirty="0" err="1"/>
              <a:t>Postgresql</a:t>
            </a:r>
            <a:r>
              <a:rPr lang="en-US" dirty="0"/>
              <a:t>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8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33C7A-9CC1-4A5B-9A8D-B8AECC795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Bar Graph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E7E8199-95CE-44E2-8A6B-707686570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6" y="2368296"/>
            <a:ext cx="4607052" cy="350215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/>
              <a:t>I took the CSV data and had </a:t>
            </a:r>
            <a:r>
              <a:rPr lang="en-US" sz="2400" b="1" dirty="0" err="1"/>
              <a:t>StateId</a:t>
            </a:r>
            <a:r>
              <a:rPr lang="en-US" sz="2400" dirty="0"/>
              <a:t>, </a:t>
            </a:r>
            <a:r>
              <a:rPr lang="en-US" sz="2400" b="1" dirty="0"/>
              <a:t>Percentage of Male </a:t>
            </a:r>
            <a:r>
              <a:rPr lang="en-US" sz="2400" dirty="0"/>
              <a:t>and </a:t>
            </a:r>
            <a:r>
              <a:rPr lang="en-US" sz="2400" b="1" dirty="0"/>
              <a:t>Female obesity </a:t>
            </a:r>
            <a:r>
              <a:rPr lang="en-US" sz="2400" dirty="0"/>
              <a:t>rates identified as variables.</a:t>
            </a:r>
          </a:p>
          <a:p>
            <a:r>
              <a:rPr lang="en-US" sz="2400" dirty="0"/>
              <a:t>Used </a:t>
            </a:r>
            <a:r>
              <a:rPr lang="en-US" sz="2400" b="1" u="sng" dirty="0"/>
              <a:t>IF statement </a:t>
            </a:r>
            <a:r>
              <a:rPr lang="en-US" sz="2400" dirty="0"/>
              <a:t>to </a:t>
            </a:r>
            <a:r>
              <a:rPr lang="en-US" sz="2400" dirty="0" err="1"/>
              <a:t>seperate</a:t>
            </a:r>
            <a:r>
              <a:rPr lang="en-US" sz="2400" dirty="0"/>
              <a:t> male and female data within each state</a:t>
            </a:r>
          </a:p>
          <a:p>
            <a:r>
              <a:rPr lang="en-US" sz="2400" dirty="0"/>
              <a:t>Used Bar type to create bar chart.</a:t>
            </a:r>
          </a:p>
          <a:p>
            <a:r>
              <a:rPr lang="en-US" sz="2400" dirty="0"/>
              <a:t>Used </a:t>
            </a:r>
            <a:r>
              <a:rPr lang="en-US" sz="2400" dirty="0" err="1"/>
              <a:t>Plotly</a:t>
            </a:r>
            <a:r>
              <a:rPr lang="en-US" sz="2400" dirty="0"/>
              <a:t> to create a bar graph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1003EA-1E32-4EC8-AC41-93F7A6233C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950" r="14601" b="1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F0821D-D68F-4EFF-9956-2D49288BA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18" b="3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5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F4FE87-4659-4BEE-A4CF-E189DBD8A8BF}"/>
              </a:ext>
            </a:extLst>
          </p:cNvPr>
          <p:cNvSpPr/>
          <p:nvPr/>
        </p:nvSpPr>
        <p:spPr>
          <a:xfrm>
            <a:off x="2344615" y="1021811"/>
            <a:ext cx="7502769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Datasets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CDC dataset provided the obesity by gender (age: 18 and older)/state </a:t>
            </a:r>
            <a:br>
              <a:rPr lang="en-US" sz="2400" dirty="0"/>
            </a:br>
            <a:r>
              <a:rPr lang="en-US" sz="2400" dirty="0"/>
              <a:t> </a:t>
            </a:r>
            <a:r>
              <a:rPr lang="en-US" sz="2400" u="sng" dirty="0">
                <a:solidFill>
                  <a:srgbClr val="7030A0"/>
                </a:solidFill>
              </a:rPr>
              <a:t>https://chronicdata.cdc.gov/resource/hn4x-zwk7</a:t>
            </a:r>
            <a:br>
              <a:rPr lang="en-US" sz="2400" u="sng" dirty="0"/>
            </a:br>
            <a:br>
              <a:rPr lang="en-US" sz="2400" u="sng" dirty="0"/>
            </a:br>
            <a:r>
              <a:rPr lang="en-US" sz="2400" dirty="0"/>
              <a:t>Census Bureau dataset provided the population estimates by state for </a:t>
            </a:r>
            <a:r>
              <a:rPr lang="en-US" sz="2400" b="1" u="sng" dirty="0">
                <a:solidFill>
                  <a:srgbClr val="002060"/>
                </a:solidFill>
              </a:rPr>
              <a:t>2014 https://www.census.gov/data/tables/time-series/demo/popest/2010s-state-total.html 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dirty="0"/>
              <a:t>Data.gov dataset provided the City, State obesity information for the heat map</a:t>
            </a:r>
            <a:br>
              <a:rPr lang="en-US" sz="2400" dirty="0"/>
            </a:br>
            <a:r>
              <a:rPr lang="en-US" sz="2400" u="sng" dirty="0">
                <a:solidFill>
                  <a:srgbClr val="00B050"/>
                </a:solidFill>
              </a:rPr>
              <a:t>https://catalog.data.gov/dataset/500-cities-local-data-for-better-health-2016-release</a:t>
            </a:r>
          </a:p>
        </p:txBody>
      </p:sp>
    </p:spTree>
    <p:extLst>
      <p:ext uri="{BB962C8B-B14F-4D97-AF65-F5344CB8AC3E}">
        <p14:creationId xmlns:p14="http://schemas.microsoft.com/office/powerpoint/2010/main" val="332460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1097-DA62-4197-AF35-8890316F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E4F85-A719-45E8-9755-5382BC9EE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population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749FB4-8987-40A6-87EB-08697A428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756452"/>
            <a:ext cx="5157787" cy="288822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7B77FD-57A3-4E25-8109-67A7798CD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Cdc</a:t>
            </a:r>
            <a:r>
              <a:rPr lang="en-US" dirty="0"/>
              <a:t>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1F6CE2-E7B4-4049-B56C-692DC17937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991888"/>
            <a:ext cx="5183188" cy="271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8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1B8BB-604D-4500-9505-598C4158E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Cleaning data</a:t>
            </a: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E28C482F-CC7E-4AB8-85BC-95EC35739F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84860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5387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15027-65E6-4623-A891-FD4183234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41402-27DD-42A4-9CFF-0F1695520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cdc_data_clean.csv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9D93E6-30FA-4C65-8A14-C7F22DABCD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79236" y="2505075"/>
            <a:ext cx="2878891" cy="368458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6E44B-2416-4B2E-85A7-08513A1BB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population_df_clean.csv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BA2F27-F1D3-4780-B9E1-51F5C54BBC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14052" y="2663687"/>
            <a:ext cx="4618125" cy="340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05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9D1CA-A133-4519-B9AF-BA49AAB55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Jupyter notebook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0E114-981F-45B7-8E6B-BE2CFFCB4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Clean data was uploaded to </a:t>
            </a:r>
            <a:r>
              <a:rPr lang="en-US" dirty="0" err="1"/>
              <a:t>jupyter</a:t>
            </a:r>
            <a:r>
              <a:rPr lang="en-US" dirty="0"/>
              <a:t> notebook and filtered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56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9C61-222A-4F38-AFCF-A395D48D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72A96-B1CF-4D1F-A6B8-9AFD9A140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Cdc</a:t>
            </a:r>
            <a:r>
              <a:rPr lang="en-US" dirty="0"/>
              <a:t>-data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CAFC06-A02D-47D1-9588-01BFD918BE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0289" y="2505075"/>
            <a:ext cx="5016784" cy="368458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7C410-DEE6-4921-91A0-E81EACA448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Population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94B6FA-8C10-461A-8D2A-40606F337F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616339"/>
            <a:ext cx="5183188" cy="146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9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7656-6C93-4D93-A6F8-29587A1C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Filtering data</a:t>
            </a:r>
          </a:p>
        </p:txBody>
      </p:sp>
      <p:pic>
        <p:nvPicPr>
          <p:cNvPr id="5" name="Picture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F1C1BE-4B23-4DB4-963E-2557F547D8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2138" r="32138"/>
          <a:stretch/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AF9AA-4568-4A9E-9755-6EBD5E4501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516777"/>
            <a:ext cx="5015484" cy="366018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The </a:t>
            </a:r>
            <a:r>
              <a:rPr lang="en-US" sz="2200" dirty="0" err="1"/>
              <a:t>cdc</a:t>
            </a:r>
            <a:r>
              <a:rPr lang="en-US" sz="2200" dirty="0"/>
              <a:t>-data is filtered to concentrate on 18 years and above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And it was based on the year 2014</a:t>
            </a:r>
          </a:p>
          <a:p>
            <a:pPr marL="285750" lvl="0" indent="-228600">
              <a:buFont typeface="Arial" panose="020B0604020202020204" pitchFamily="34" charset="0"/>
              <a:buChar char="•"/>
            </a:pPr>
            <a:r>
              <a:rPr lang="en-US" sz="2200" dirty="0"/>
              <a:t>The csv files are merged and drop unnecessary columns using the function DROPNA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Columns were renamed using the function RENAME. This was to be used in </a:t>
            </a:r>
            <a:r>
              <a:rPr lang="en-US" sz="2200" dirty="0" err="1"/>
              <a:t>PgAdmin</a:t>
            </a:r>
            <a:r>
              <a:rPr lang="en-US" sz="2200" dirty="0"/>
              <a:t> because it is case sensitive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00123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640</Words>
  <Application>Microsoft Office PowerPoint</Application>
  <PresentationFormat>Widescreen</PresentationFormat>
  <Paragraphs>69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Visualize me project</vt:lpstr>
      <vt:lpstr>Purpose</vt:lpstr>
      <vt:lpstr>PowerPoint Presentation</vt:lpstr>
      <vt:lpstr>Original data</vt:lpstr>
      <vt:lpstr>Cleaning data</vt:lpstr>
      <vt:lpstr>Clean data</vt:lpstr>
      <vt:lpstr>Jupyter notebook</vt:lpstr>
      <vt:lpstr>Jupyter notebook</vt:lpstr>
      <vt:lpstr>Filtering data</vt:lpstr>
      <vt:lpstr>Population data</vt:lpstr>
      <vt:lpstr>Postgres</vt:lpstr>
      <vt:lpstr>Flask application</vt:lpstr>
      <vt:lpstr>Flask application</vt:lpstr>
      <vt:lpstr>• Chose to use postgres for our Database  • Because of Cross origin issues, we had to render our index from our flask app.    </vt:lpstr>
      <vt:lpstr>Heat map</vt:lpstr>
      <vt:lpstr>PowerPoint Presentation</vt:lpstr>
      <vt:lpstr>PowerPoint Presentation</vt:lpstr>
      <vt:lpstr>HTML</vt:lpstr>
      <vt:lpstr>Index.html and LineChart.js</vt:lpstr>
      <vt:lpstr>Bar Graph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Visualize me project</dc:title>
  <dc:creator>Maria Rotich</dc:creator>
  <cp:lastModifiedBy>Gii Lynch</cp:lastModifiedBy>
  <cp:revision>5</cp:revision>
  <dcterms:created xsi:type="dcterms:W3CDTF">2020-06-01T23:31:59Z</dcterms:created>
  <dcterms:modified xsi:type="dcterms:W3CDTF">2020-06-02T02:48:00Z</dcterms:modified>
</cp:coreProperties>
</file>